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64" r:id="rId4"/>
    <p:sldId id="277" r:id="rId5"/>
    <p:sldId id="266" r:id="rId6"/>
    <p:sldId id="274" r:id="rId7"/>
    <p:sldId id="273" r:id="rId8"/>
    <p:sldId id="275" r:id="rId9"/>
    <p:sldId id="276" r:id="rId10"/>
    <p:sldId id="272" r:id="rId11"/>
    <p:sldId id="279" r:id="rId12"/>
    <p:sldId id="280" r:id="rId13"/>
    <p:sldId id="281" r:id="rId14"/>
    <p:sldId id="278" r:id="rId15"/>
    <p:sldId id="271" r:id="rId16"/>
  </p:sldIdLst>
  <p:sldSz cx="9144000" cy="6858000" type="screen4x3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imes New Roman"/>
        <a:ea typeface="Times New Roman"/>
        <a:cs typeface="Times New Roman"/>
        <a:sym typeface="Times New Roman"/>
      </a:defRPr>
    </a:lvl1pPr>
    <a:lvl2pPr marL="0" marR="0" indent="457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imes New Roman"/>
        <a:ea typeface="Times New Roman"/>
        <a:cs typeface="Times New Roman"/>
        <a:sym typeface="Times New Roman"/>
      </a:defRPr>
    </a:lvl2pPr>
    <a:lvl3pPr marL="0" marR="0" indent="914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imes New Roman"/>
        <a:ea typeface="Times New Roman"/>
        <a:cs typeface="Times New Roman"/>
        <a:sym typeface="Times New Roman"/>
      </a:defRPr>
    </a:lvl3pPr>
    <a:lvl4pPr marL="0" marR="0" indent="1371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imes New Roman"/>
        <a:ea typeface="Times New Roman"/>
        <a:cs typeface="Times New Roman"/>
        <a:sym typeface="Times New Roman"/>
      </a:defRPr>
    </a:lvl4pPr>
    <a:lvl5pPr marL="0" marR="0" indent="18288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imes New Roman"/>
        <a:ea typeface="Times New Roman"/>
        <a:cs typeface="Times New Roman"/>
        <a:sym typeface="Times New Roman"/>
      </a:defRPr>
    </a:lvl5pPr>
    <a:lvl6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imes New Roman"/>
        <a:ea typeface="Times New Roman"/>
        <a:cs typeface="Times New Roman"/>
        <a:sym typeface="Times New Roman"/>
      </a:defRPr>
    </a:lvl6pPr>
    <a:lvl7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imes New Roman"/>
        <a:ea typeface="Times New Roman"/>
        <a:cs typeface="Times New Roman"/>
        <a:sym typeface="Times New Roman"/>
      </a:defRPr>
    </a:lvl7pPr>
    <a:lvl8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imes New Roman"/>
        <a:ea typeface="Times New Roman"/>
        <a:cs typeface="Times New Roman"/>
        <a:sym typeface="Times New Roman"/>
      </a:defRPr>
    </a:lvl8pPr>
    <a:lvl9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imes New Roman"/>
        <a:ea typeface="Times New Roman"/>
        <a:cs typeface="Times New Roman"/>
        <a:sym typeface="Times New Roman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n" i="on">
        <a:font>
          <a:latin typeface="Times New Roman"/>
          <a:ea typeface="Times New Roman"/>
          <a:cs typeface="Times New Roman"/>
        </a:font>
        <a:srgbClr val="000000"/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V>
        </a:tcBdr>
        <a:fill>
          <a:solidFill>
            <a:srgbClr val="CAECDD"/>
          </a:solidFill>
        </a:fill>
      </a:tcStyle>
    </a:wholeTbl>
    <a:band2H>
      <a:tcTxStyle/>
      <a:tcStyle>
        <a:tcBdr/>
        <a:fill>
          <a:solidFill>
            <a:srgbClr val="E6F6EF"/>
          </a:solidFill>
        </a:fill>
      </a:tcStyle>
    </a:band2H>
    <a:firstCol>
      <a:tcTxStyle b="on" i="on">
        <a:font>
          <a:latin typeface="Times New Roman"/>
          <a:ea typeface="Times New Roman"/>
          <a:cs typeface="Times New Roman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V>
        </a:tcBdr>
        <a:fill>
          <a:solidFill>
            <a:schemeClr val="accent1"/>
          </a:solidFill>
        </a:fill>
      </a:tcStyle>
    </a:firstCol>
    <a:lastRow>
      <a:tcTxStyle b="on" i="on">
        <a:font>
          <a:latin typeface="Times New Roman"/>
          <a:ea typeface="Times New Roman"/>
          <a:cs typeface="Times New Roman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right>
          <a:top>
            <a:ln w="381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V>
        </a:tcBdr>
        <a:fill>
          <a:solidFill>
            <a:schemeClr val="accent1"/>
          </a:solidFill>
        </a:fill>
      </a:tcStyle>
    </a:lastRow>
    <a:firstRow>
      <a:tcTxStyle b="on" i="on">
        <a:font>
          <a:latin typeface="Times New Roman"/>
          <a:ea typeface="Times New Roman"/>
          <a:cs typeface="Times New Roman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top>
          <a:bottom>
            <a:ln w="381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n" i="on">
        <a:font>
          <a:latin typeface="Times New Roman"/>
          <a:ea typeface="Times New Roman"/>
          <a:cs typeface="Times New Roman"/>
        </a:font>
        <a:srgbClr val="000000"/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V>
        </a:tcBdr>
        <a:fill>
          <a:solidFill>
            <a:schemeClr val="accent3">
              <a:lumOff val="44000"/>
            </a:schemeClr>
          </a:solidFill>
        </a:fill>
      </a:tcStyle>
    </a:wholeTbl>
    <a:band2H>
      <a:tcTxStyle/>
      <a:tcStyle>
        <a:tcBdr/>
        <a:fill>
          <a:solidFill>
            <a:schemeClr val="accent3">
              <a:lumOff val="44000"/>
            </a:schemeClr>
          </a:solidFill>
        </a:fill>
      </a:tcStyle>
    </a:band2H>
    <a:firstCol>
      <a:tcTxStyle b="on" i="on">
        <a:font>
          <a:latin typeface="Times New Roman"/>
          <a:ea typeface="Times New Roman"/>
          <a:cs typeface="Times New Roman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V>
        </a:tcBdr>
        <a:fill>
          <a:solidFill>
            <a:schemeClr val="accent3">
              <a:lumOff val="44000"/>
            </a:schemeClr>
          </a:solidFill>
        </a:fill>
      </a:tcStyle>
    </a:firstCol>
    <a:lastRow>
      <a:tcTxStyle b="on" i="on">
        <a:font>
          <a:latin typeface="Times New Roman"/>
          <a:ea typeface="Times New Roman"/>
          <a:cs typeface="Times New Roman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right>
          <a:top>
            <a:ln w="381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V>
        </a:tcBdr>
        <a:fill>
          <a:solidFill>
            <a:schemeClr val="accent3">
              <a:lumOff val="44000"/>
            </a:schemeClr>
          </a:solidFill>
        </a:fill>
      </a:tcStyle>
    </a:lastRow>
    <a:firstRow>
      <a:tcTxStyle b="on" i="on">
        <a:font>
          <a:latin typeface="Times New Roman"/>
          <a:ea typeface="Times New Roman"/>
          <a:cs typeface="Times New Roman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top>
          <a:bottom>
            <a:ln w="381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V>
        </a:tcBdr>
        <a:fill>
          <a:solidFill>
            <a:schemeClr val="accent3">
              <a:lumOff val="44000"/>
            </a:schemeClr>
          </a:solidFill>
        </a:fill>
      </a:tcStyle>
    </a:firstRow>
  </a:tblStyle>
  <a:tblStyle styleId="{EEE7283C-3CF3-47DC-8721-378D4A62B228}" styleName="">
    <a:tblBg/>
    <a:wholeTbl>
      <a:tcTxStyle b="on" i="on">
        <a:font>
          <a:latin typeface="Times New Roman"/>
          <a:ea typeface="Times New Roman"/>
          <a:cs typeface="Times New Roman"/>
        </a:font>
        <a:srgbClr val="000000"/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V>
        </a:tcBdr>
        <a:fill>
          <a:solidFill>
            <a:srgbClr val="CCCCE6"/>
          </a:solidFill>
        </a:fill>
      </a:tcStyle>
    </a:wholeTbl>
    <a:band2H>
      <a:tcTxStyle/>
      <a:tcStyle>
        <a:tcBdr/>
        <a:fill>
          <a:solidFill>
            <a:srgbClr val="E7E7F3"/>
          </a:solidFill>
        </a:fill>
      </a:tcStyle>
    </a:band2H>
    <a:firstCol>
      <a:tcTxStyle b="on" i="on">
        <a:font>
          <a:latin typeface="Times New Roman"/>
          <a:ea typeface="Times New Roman"/>
          <a:cs typeface="Times New Roman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V>
        </a:tcBdr>
        <a:fill>
          <a:solidFill>
            <a:schemeClr val="accent6"/>
          </a:solidFill>
        </a:fill>
      </a:tcStyle>
    </a:firstCol>
    <a:lastRow>
      <a:tcTxStyle b="on" i="on">
        <a:font>
          <a:latin typeface="Times New Roman"/>
          <a:ea typeface="Times New Roman"/>
          <a:cs typeface="Times New Roman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right>
          <a:top>
            <a:ln w="381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V>
        </a:tcBdr>
        <a:fill>
          <a:solidFill>
            <a:schemeClr val="accent6"/>
          </a:solidFill>
        </a:fill>
      </a:tcStyle>
    </a:lastRow>
    <a:firstRow>
      <a:tcTxStyle b="on" i="on">
        <a:font>
          <a:latin typeface="Times New Roman"/>
          <a:ea typeface="Times New Roman"/>
          <a:cs typeface="Times New Roman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top>
          <a:bottom>
            <a:ln w="381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n" i="on">
        <a:font>
          <a:latin typeface="Times New Roman"/>
          <a:ea typeface="Times New Roman"/>
          <a:cs typeface="Times New Roman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chemeClr val="accent3">
              <a:lumOff val="44000"/>
            </a:schemeClr>
          </a:solidFill>
        </a:fill>
      </a:tcStyle>
    </a:band2H>
    <a:firstCol>
      <a:tcTxStyle b="on" i="on">
        <a:font>
          <a:latin typeface="Times New Roman"/>
          <a:ea typeface="Times New Roman"/>
          <a:cs typeface="Times New Roman"/>
        </a:font>
        <a:schemeClr val="accent3">
          <a:lumOff val="44000"/>
        </a:scheme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n">
        <a:font>
          <a:latin typeface="Times New Roman"/>
          <a:ea typeface="Times New Roman"/>
          <a:cs typeface="Times New Roman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3">
              <a:lumOff val="44000"/>
            </a:schemeClr>
          </a:solidFill>
        </a:fill>
      </a:tcStyle>
    </a:lastRow>
    <a:firstRow>
      <a:tcTxStyle b="on" i="on">
        <a:font>
          <a:latin typeface="Times New Roman"/>
          <a:ea typeface="Times New Roman"/>
          <a:cs typeface="Times New Roman"/>
        </a:font>
        <a:schemeClr val="accent3">
          <a:lumOff val="44000"/>
        </a:scheme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n" i="on">
        <a:font>
          <a:latin typeface="Times New Roman"/>
          <a:ea typeface="Times New Roman"/>
          <a:cs typeface="Times New Roman"/>
        </a:font>
        <a:srgbClr val="000000"/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n">
        <a:font>
          <a:latin typeface="Times New Roman"/>
          <a:ea typeface="Times New Roman"/>
          <a:cs typeface="Times New Roman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V>
        </a:tcBdr>
        <a:fill>
          <a:solidFill>
            <a:srgbClr val="000000"/>
          </a:solidFill>
        </a:fill>
      </a:tcStyle>
    </a:firstCol>
    <a:lastRow>
      <a:tcTxStyle b="on" i="on">
        <a:font>
          <a:latin typeface="Times New Roman"/>
          <a:ea typeface="Times New Roman"/>
          <a:cs typeface="Times New Roman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right>
          <a:top>
            <a:ln w="381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V>
        </a:tcBdr>
        <a:fill>
          <a:solidFill>
            <a:srgbClr val="000000"/>
          </a:solidFill>
        </a:fill>
      </a:tcStyle>
    </a:lastRow>
    <a:firstRow>
      <a:tcTxStyle b="on" i="on">
        <a:font>
          <a:latin typeface="Times New Roman"/>
          <a:ea typeface="Times New Roman"/>
          <a:cs typeface="Times New Roman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top>
          <a:bottom>
            <a:ln w="381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n" i="on">
        <a:font>
          <a:latin typeface="Times New Roman"/>
          <a:ea typeface="Times New Roman"/>
          <a:cs typeface="Times New Roman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chemeClr val="accent3">
              <a:lumOff val="44000"/>
            </a:schemeClr>
          </a:solidFill>
        </a:fill>
      </a:tcStyle>
    </a:band2H>
    <a:firstCol>
      <a:tcTxStyle b="on" i="on">
        <a:font>
          <a:latin typeface="Times New Roman"/>
          <a:ea typeface="Times New Roman"/>
          <a:cs typeface="Times New Roman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n">
        <a:font>
          <a:latin typeface="Times New Roman"/>
          <a:ea typeface="Times New Roman"/>
          <a:cs typeface="Times New Roman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508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lastRow>
    <a:firstRow>
      <a:tcTxStyle b="on" i="on">
        <a:font>
          <a:latin typeface="Times New Roman"/>
          <a:ea typeface="Times New Roman"/>
          <a:cs typeface="Times New Roman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21" autoAdjust="0"/>
    <p:restoredTop sz="90709"/>
  </p:normalViewPr>
  <p:slideViewPr>
    <p:cSldViewPr snapToGrid="0" snapToObjects="1">
      <p:cViewPr varScale="1">
        <p:scale>
          <a:sx n="83" d="100"/>
          <a:sy n="83" d="100"/>
        </p:scale>
        <p:origin x="2694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Shape 49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99" name="Shape 49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59165324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25000"/>
      </a:lnSpc>
      <a:defRPr sz="2400">
        <a:latin typeface="+mn-lt"/>
        <a:ea typeface="+mn-ea"/>
        <a:cs typeface="+mn-cs"/>
        <a:sym typeface="Avenir Roman"/>
      </a:defRPr>
    </a:lvl1pPr>
    <a:lvl2pPr indent="228600" defTabSz="457200" latinLnBrk="0">
      <a:lnSpc>
        <a:spcPct val="125000"/>
      </a:lnSpc>
      <a:defRPr sz="2400">
        <a:latin typeface="+mn-lt"/>
        <a:ea typeface="+mn-ea"/>
        <a:cs typeface="+mn-cs"/>
        <a:sym typeface="Avenir Roman"/>
      </a:defRPr>
    </a:lvl2pPr>
    <a:lvl3pPr indent="457200" defTabSz="457200" latinLnBrk="0">
      <a:lnSpc>
        <a:spcPct val="125000"/>
      </a:lnSpc>
      <a:defRPr sz="2400">
        <a:latin typeface="+mn-lt"/>
        <a:ea typeface="+mn-ea"/>
        <a:cs typeface="+mn-cs"/>
        <a:sym typeface="Avenir Roman"/>
      </a:defRPr>
    </a:lvl3pPr>
    <a:lvl4pPr indent="685800" defTabSz="457200" latinLnBrk="0">
      <a:lnSpc>
        <a:spcPct val="125000"/>
      </a:lnSpc>
      <a:defRPr sz="2400">
        <a:latin typeface="+mn-lt"/>
        <a:ea typeface="+mn-ea"/>
        <a:cs typeface="+mn-cs"/>
        <a:sym typeface="Avenir Roman"/>
      </a:defRPr>
    </a:lvl4pPr>
    <a:lvl5pPr indent="914400" defTabSz="457200" latinLnBrk="0">
      <a:lnSpc>
        <a:spcPct val="125000"/>
      </a:lnSpc>
      <a:defRPr sz="2400">
        <a:latin typeface="+mn-lt"/>
        <a:ea typeface="+mn-ea"/>
        <a:cs typeface="+mn-cs"/>
        <a:sym typeface="Avenir Roman"/>
      </a:defRPr>
    </a:lvl5pPr>
    <a:lvl6pPr indent="1143000" defTabSz="457200" latinLnBrk="0">
      <a:lnSpc>
        <a:spcPct val="125000"/>
      </a:lnSpc>
      <a:defRPr sz="2400">
        <a:latin typeface="+mn-lt"/>
        <a:ea typeface="+mn-ea"/>
        <a:cs typeface="+mn-cs"/>
        <a:sym typeface="Avenir Roman"/>
      </a:defRPr>
    </a:lvl6pPr>
    <a:lvl7pPr indent="1371600" defTabSz="457200" latinLnBrk="0">
      <a:lnSpc>
        <a:spcPct val="125000"/>
      </a:lnSpc>
      <a:defRPr sz="2400">
        <a:latin typeface="+mn-lt"/>
        <a:ea typeface="+mn-ea"/>
        <a:cs typeface="+mn-cs"/>
        <a:sym typeface="Avenir Roman"/>
      </a:defRPr>
    </a:lvl7pPr>
    <a:lvl8pPr indent="1600200" defTabSz="457200" latinLnBrk="0">
      <a:lnSpc>
        <a:spcPct val="125000"/>
      </a:lnSpc>
      <a:defRPr sz="2400">
        <a:latin typeface="+mn-lt"/>
        <a:ea typeface="+mn-ea"/>
        <a:cs typeface="+mn-cs"/>
        <a:sym typeface="Avenir Roman"/>
      </a:defRPr>
    </a:lvl8pPr>
    <a:lvl9pPr indent="1828800" defTabSz="457200" latinLnBrk="0">
      <a:lnSpc>
        <a:spcPct val="125000"/>
      </a:lnSpc>
      <a:defRPr sz="2400">
        <a:latin typeface="+mn-lt"/>
        <a:ea typeface="+mn-ea"/>
        <a:cs typeface="+mn-cs"/>
        <a:sym typeface="Avenir Roman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/>
          <p:nvPr/>
        </p:nvSpPr>
        <p:spPr>
          <a:xfrm>
            <a:off x="228600" y="728661"/>
            <a:ext cx="8594725" cy="1590"/>
          </a:xfrm>
          <a:prstGeom prst="line">
            <a:avLst/>
          </a:prstGeom>
          <a:ln w="9360" cap="sq">
            <a:solidFill>
              <a:srgbClr val="000000"/>
            </a:solidFill>
            <a:miter/>
          </a:ln>
        </p:spPr>
        <p:txBody>
          <a:bodyPr lIns="45719" rIns="45719"/>
          <a:lstStyle/>
          <a:p>
            <a:pPr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36" name="Shape 36"/>
          <p:cNvSpPr/>
          <p:nvPr/>
        </p:nvSpPr>
        <p:spPr>
          <a:xfrm>
            <a:off x="6324600" y="6577012"/>
            <a:ext cx="2636838" cy="2469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6079" tIns="46079" rIns="46079" bIns="46079">
            <a:spAutoFit/>
          </a:bodyPr>
          <a:lstStyle>
            <a:lvl1pPr algn="r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0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 sz="1600" b="0">
                <a:solidFill>
                  <a:srgbClr val="1C1C1C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 sz="10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©  CY Lin, 201</a:t>
            </a:r>
            <a:r>
              <a:rPr lang="en-US" sz="10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7</a:t>
            </a:r>
            <a:r>
              <a:rPr sz="10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Columbia University</a:t>
            </a:r>
          </a:p>
        </p:txBody>
      </p:sp>
      <p:sp>
        <p:nvSpPr>
          <p:cNvPr id="37" name="Shape 37"/>
          <p:cNvSpPr/>
          <p:nvPr/>
        </p:nvSpPr>
        <p:spPr>
          <a:xfrm>
            <a:off x="3009900" y="6629400"/>
            <a:ext cx="1973231" cy="2330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6799" tIns="46799" rIns="46799" bIns="46799">
            <a:spAutoFit/>
          </a:bodyPr>
          <a:lstStyle>
            <a:lvl1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9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 sz="1600">
                <a:solidFill>
                  <a:srgbClr val="1C1C1C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 sz="9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E6895 Advanced Big Data Analytics </a:t>
            </a:r>
          </a:p>
        </p:txBody>
      </p:sp>
      <p:sp>
        <p:nvSpPr>
          <p:cNvPr id="39" name="Shape 39"/>
          <p:cNvSpPr>
            <a:spLocks noGrp="1"/>
          </p:cNvSpPr>
          <p:nvPr>
            <p:ph type="title"/>
          </p:nvPr>
        </p:nvSpPr>
        <p:spPr>
          <a:xfrm>
            <a:off x="685800" y="2130425"/>
            <a:ext cx="7772400" cy="1755775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0" name="Shape 40"/>
          <p:cNvSpPr>
            <a:spLocks noGrp="1"/>
          </p:cNvSpPr>
          <p:nvPr>
            <p:ph type="body" sz="half" idx="1"/>
          </p:nvPr>
        </p:nvSpPr>
        <p:spPr>
          <a:xfrm>
            <a:off x="1371600" y="2781300"/>
            <a:ext cx="6400800" cy="2971800"/>
          </a:xfrm>
          <a:prstGeom prst="rect">
            <a:avLst/>
          </a:prstGeom>
        </p:spPr>
        <p:txBody>
          <a:bodyPr/>
          <a:lstStyle>
            <a:lvl1pPr algn="ctr">
              <a:defRPr sz="1600"/>
            </a:lvl1pPr>
            <a:lvl2pPr algn="ctr">
              <a:defRPr sz="1600"/>
            </a:lvl2pPr>
            <a:lvl3pPr algn="ctr">
              <a:defRPr sz="1600"/>
            </a:lvl3pPr>
            <a:lvl4pPr algn="ctr">
              <a:defRPr sz="1600"/>
            </a:lvl4pPr>
            <a:lvl5pPr algn="ctr">
              <a:defRPr sz="1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41" name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229600" y="85725"/>
            <a:ext cx="533400" cy="430213"/>
          </a:xfrm>
          <a:prstGeom prst="rect">
            <a:avLst/>
          </a:prstGeom>
          <a:ln w="12700">
            <a:miter lim="400000"/>
          </a:ln>
        </p:spPr>
      </p:pic>
      <p:sp>
        <p:nvSpPr>
          <p:cNvPr id="42" name="Shape 42"/>
          <p:cNvSpPr>
            <a:spLocks noGrp="1"/>
          </p:cNvSpPr>
          <p:nvPr>
            <p:ph type="sldNum" sz="quarter" idx="2"/>
          </p:nvPr>
        </p:nvSpPr>
        <p:spPr>
          <a:xfrm>
            <a:off x="100148" y="6445250"/>
            <a:ext cx="2133600" cy="368300"/>
          </a:xfrm>
          <a:prstGeom prst="rect">
            <a:avLst/>
          </a:prstGeom>
        </p:spPr>
        <p:txBody>
          <a:bodyPr/>
          <a:lstStyle>
            <a:lvl1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Shape 486"/>
          <p:cNvSpPr/>
          <p:nvPr/>
        </p:nvSpPr>
        <p:spPr>
          <a:xfrm>
            <a:off x="228600" y="549274"/>
            <a:ext cx="8594725" cy="1589"/>
          </a:xfrm>
          <a:prstGeom prst="line">
            <a:avLst/>
          </a:prstGeom>
          <a:ln w="9360" cap="sq">
            <a:solidFill>
              <a:srgbClr val="000000"/>
            </a:solidFill>
            <a:miter/>
          </a:ln>
        </p:spPr>
        <p:txBody>
          <a:bodyPr lIns="45719" rIns="45719"/>
          <a:lstStyle/>
          <a:p>
            <a:pPr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487" name="Shape 487"/>
          <p:cNvSpPr/>
          <p:nvPr/>
        </p:nvSpPr>
        <p:spPr>
          <a:xfrm>
            <a:off x="6324600" y="6577011"/>
            <a:ext cx="2636839" cy="2469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6079" tIns="46079" rIns="46079" bIns="46079">
            <a:spAutoFit/>
          </a:bodyPr>
          <a:lstStyle>
            <a:lvl1pPr algn="r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0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 sz="1800"/>
            </a:pPr>
            <a:r>
              <a:rPr sz="1000" dirty="0"/>
              <a:t>© 201</a:t>
            </a:r>
            <a:r>
              <a:rPr lang="en-US" sz="1000" dirty="0"/>
              <a:t>7</a:t>
            </a:r>
            <a:r>
              <a:rPr sz="1000" dirty="0"/>
              <a:t> CY Lin, Columbia University</a:t>
            </a:r>
          </a:p>
        </p:txBody>
      </p:sp>
      <p:sp>
        <p:nvSpPr>
          <p:cNvPr id="488" name="Shape 488"/>
          <p:cNvSpPr/>
          <p:nvPr/>
        </p:nvSpPr>
        <p:spPr>
          <a:xfrm>
            <a:off x="2438400" y="6613525"/>
            <a:ext cx="2133530" cy="2483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6798" tIns="46798" rIns="46798" bIns="46798">
            <a:spAutoFit/>
          </a:bodyPr>
          <a:lstStyle>
            <a:lvl1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 sz="1800"/>
            </a:pPr>
            <a:r>
              <a:rPr sz="1000" dirty="0"/>
              <a:t>E689</a:t>
            </a:r>
            <a:r>
              <a:rPr lang="en-US" sz="1000" dirty="0"/>
              <a:t>5</a:t>
            </a:r>
            <a:r>
              <a:rPr sz="1000" dirty="0"/>
              <a:t> </a:t>
            </a:r>
            <a:r>
              <a:rPr lang="en-US" sz="1000" dirty="0"/>
              <a:t>Advanced </a:t>
            </a:r>
            <a:r>
              <a:rPr sz="1000" dirty="0"/>
              <a:t>Big Data Analytics</a:t>
            </a:r>
          </a:p>
        </p:txBody>
      </p:sp>
      <p:pic>
        <p:nvPicPr>
          <p:cNvPr id="489" name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229600" y="85725"/>
            <a:ext cx="533400" cy="430213"/>
          </a:xfrm>
          <a:prstGeom prst="rect">
            <a:avLst/>
          </a:prstGeom>
          <a:ln w="12700">
            <a:miter lim="400000"/>
          </a:ln>
        </p:spPr>
      </p:pic>
      <p:sp>
        <p:nvSpPr>
          <p:cNvPr id="490" name="Shape 490"/>
          <p:cNvSpPr>
            <a:spLocks noGrp="1"/>
          </p:cNvSpPr>
          <p:nvPr>
            <p:ph type="sldNum" sz="quarter" idx="2"/>
          </p:nvPr>
        </p:nvSpPr>
        <p:spPr>
          <a:xfrm>
            <a:off x="304800" y="6488112"/>
            <a:ext cx="1282700" cy="333459"/>
          </a:xfrm>
          <a:prstGeom prst="rect">
            <a:avLst/>
          </a:prstGeom>
        </p:spPr>
        <p:txBody>
          <a:bodyPr lIns="46079" tIns="46079" rIns="46079" bIns="46079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491" name="Shape 491"/>
          <p:cNvSpPr>
            <a:spLocks noGrp="1"/>
          </p:cNvSpPr>
          <p:nvPr>
            <p:ph type="title"/>
          </p:nvPr>
        </p:nvSpPr>
        <p:spPr>
          <a:xfrm>
            <a:off x="182562" y="593725"/>
            <a:ext cx="8561389" cy="661988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2" name="Shape 492"/>
          <p:cNvSpPr>
            <a:spLocks noGrp="1"/>
          </p:cNvSpPr>
          <p:nvPr>
            <p:ph type="body" idx="1"/>
          </p:nvPr>
        </p:nvSpPr>
        <p:spPr>
          <a:xfrm>
            <a:off x="182562" y="1255712"/>
            <a:ext cx="8561389" cy="4809422"/>
          </a:xfrm>
          <a:prstGeom prst="rect">
            <a:avLst/>
          </a:prstGeom>
        </p:spPr>
        <p:txBody>
          <a:bodyPr lIns="46798" tIns="46798" rIns="46798" bIns="46798"/>
          <a:lstStyle>
            <a:lvl1pPr>
              <a:defRPr sz="1600"/>
            </a:lvl1pPr>
            <a:lvl2pPr indent="0">
              <a:defRPr sz="1600"/>
            </a:lvl2pPr>
            <a:lvl3pPr indent="0">
              <a:defRPr sz="1600"/>
            </a:lvl3pPr>
            <a:lvl4pPr indent="0">
              <a:defRPr sz="1600"/>
            </a:lvl4pPr>
            <a:lvl5pPr indent="0">
              <a:defRPr sz="1600"/>
            </a:lvl5pPr>
          </a:lstStyle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274637" y="6583362"/>
            <a:ext cx="1266826" cy="339279"/>
          </a:xfrm>
        </p:spPr>
        <p:txBody>
          <a:bodyPr/>
          <a:lstStyle/>
          <a:p>
            <a:fld id="{493AC699-7502-F74A-AF40-7924BCD6E8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487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Off val="4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/>
        </p:nvSpPr>
        <p:spPr>
          <a:xfrm>
            <a:off x="228600" y="549274"/>
            <a:ext cx="8594725" cy="1590"/>
          </a:xfrm>
          <a:prstGeom prst="line">
            <a:avLst/>
          </a:prstGeom>
          <a:ln w="9360" cap="sq">
            <a:solidFill>
              <a:srgbClr val="000000"/>
            </a:solidFill>
            <a:miter/>
          </a:ln>
        </p:spPr>
        <p:txBody>
          <a:bodyPr lIns="45719" rIns="45719"/>
          <a:lstStyle/>
          <a:p>
            <a:pPr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3" name="Shape 3"/>
          <p:cNvSpPr/>
          <p:nvPr/>
        </p:nvSpPr>
        <p:spPr>
          <a:xfrm>
            <a:off x="6324600" y="6577012"/>
            <a:ext cx="2636838" cy="2469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6079" tIns="46079" rIns="46079" bIns="46079">
            <a:spAutoFit/>
          </a:bodyPr>
          <a:lstStyle>
            <a:lvl1pPr algn="r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0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 sz="1600" b="0">
                <a:solidFill>
                  <a:srgbClr val="1C1C1C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 sz="10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© CY Lin</a:t>
            </a:r>
            <a:r>
              <a:rPr lang="en-US" sz="10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2017</a:t>
            </a:r>
            <a:r>
              <a:rPr sz="10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Columbia University</a:t>
            </a:r>
          </a:p>
        </p:txBody>
      </p:sp>
      <p:sp>
        <p:nvSpPr>
          <p:cNvPr id="4" name="Shape 4"/>
          <p:cNvSpPr/>
          <p:nvPr/>
        </p:nvSpPr>
        <p:spPr>
          <a:xfrm>
            <a:off x="3060700" y="6641662"/>
            <a:ext cx="1941171" cy="2330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6799" tIns="46799" rIns="46799" bIns="46799">
            <a:spAutoFit/>
          </a:bodyPr>
          <a:lstStyle>
            <a:lvl1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9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 sz="1600">
                <a:solidFill>
                  <a:srgbClr val="1C1C1C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 sz="9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E6895 Advanced Big Data Analytics</a:t>
            </a:r>
          </a:p>
        </p:txBody>
      </p:sp>
      <p:sp>
        <p:nvSpPr>
          <p:cNvPr id="5" name="Shape 5"/>
          <p:cNvSpPr>
            <a:spLocks noGrp="1"/>
          </p:cNvSpPr>
          <p:nvPr>
            <p:ph type="sldNum" sz="quarter" idx="2"/>
          </p:nvPr>
        </p:nvSpPr>
        <p:spPr>
          <a:xfrm>
            <a:off x="274637" y="6583362"/>
            <a:ext cx="1266826" cy="333461"/>
          </a:xfrm>
          <a:prstGeom prst="rect">
            <a:avLst/>
          </a:prstGeom>
          <a:ln w="12700">
            <a:miter lim="400000"/>
          </a:ln>
        </p:spPr>
        <p:txBody>
          <a:bodyPr lIns="46079" tIns="46079" rIns="46079" bIns="46079">
            <a:spAutoFit/>
          </a:bodyPr>
          <a:lstStyle>
            <a:lvl1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1C1C1C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6" name="Shape 6"/>
          <p:cNvSpPr>
            <a:spLocks noGrp="1"/>
          </p:cNvSpPr>
          <p:nvPr>
            <p:ph type="title"/>
          </p:nvPr>
        </p:nvSpPr>
        <p:spPr>
          <a:xfrm>
            <a:off x="182562" y="593725"/>
            <a:ext cx="8545513" cy="6619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6799" tIns="46799" rIns="46799" bIns="46799"/>
          <a:lstStyle/>
          <a:p>
            <a:r>
              <a:t>Title Text</a:t>
            </a:r>
          </a:p>
        </p:txBody>
      </p:sp>
      <p:sp>
        <p:nvSpPr>
          <p:cNvPr id="7" name="Shape 7"/>
          <p:cNvSpPr>
            <a:spLocks noGrp="1"/>
          </p:cNvSpPr>
          <p:nvPr>
            <p:ph type="body" idx="1"/>
          </p:nvPr>
        </p:nvSpPr>
        <p:spPr>
          <a:xfrm>
            <a:off x="182562" y="1255712"/>
            <a:ext cx="8545513" cy="532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6799" tIns="46799" rIns="46799" bIns="46799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8" name="im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229600" y="85725"/>
            <a:ext cx="533400" cy="430213"/>
          </a:xfrm>
          <a:prstGeom prst="rect">
            <a:avLst/>
          </a:prstGeom>
          <a:ln w="12700">
            <a:miter lim="400000"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86" r:id="rId2"/>
    <p:sldLayoutId id="2147483688" r:id="rId3"/>
  </p:sldLayoutIdLst>
  <p:transition spd="med"/>
  <p:hf hdr="0" ftr="0" dt="0"/>
  <p:txStyles>
    <p:titleStyle>
      <a:lvl1pPr marL="0" marR="0" indent="0" algn="l" defTabSz="457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1" i="0" u="none" strike="noStrike" cap="none" spc="0" baseline="0">
          <a:ln>
            <a:noFill/>
          </a:ln>
          <a:solidFill>
            <a:srgbClr val="7889FB"/>
          </a:solidFill>
          <a:uFillTx/>
          <a:latin typeface="Arial"/>
          <a:ea typeface="Arial"/>
          <a:cs typeface="Arial"/>
          <a:sym typeface="Arial"/>
        </a:defRPr>
      </a:lvl1pPr>
      <a:lvl2pPr marL="0" marR="0" indent="0" algn="l" defTabSz="457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1" i="0" u="none" strike="noStrike" cap="none" spc="0" baseline="0">
          <a:ln>
            <a:noFill/>
          </a:ln>
          <a:solidFill>
            <a:srgbClr val="7889FB"/>
          </a:solidFill>
          <a:uFillTx/>
          <a:latin typeface="Arial"/>
          <a:ea typeface="Arial"/>
          <a:cs typeface="Arial"/>
          <a:sym typeface="Arial"/>
        </a:defRPr>
      </a:lvl2pPr>
      <a:lvl3pPr marL="0" marR="0" indent="0" algn="l" defTabSz="457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1" i="0" u="none" strike="noStrike" cap="none" spc="0" baseline="0">
          <a:ln>
            <a:noFill/>
          </a:ln>
          <a:solidFill>
            <a:srgbClr val="7889FB"/>
          </a:solidFill>
          <a:uFillTx/>
          <a:latin typeface="Arial"/>
          <a:ea typeface="Arial"/>
          <a:cs typeface="Arial"/>
          <a:sym typeface="Arial"/>
        </a:defRPr>
      </a:lvl3pPr>
      <a:lvl4pPr marL="0" marR="0" indent="0" algn="l" defTabSz="457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1" i="0" u="none" strike="noStrike" cap="none" spc="0" baseline="0">
          <a:ln>
            <a:noFill/>
          </a:ln>
          <a:solidFill>
            <a:srgbClr val="7889FB"/>
          </a:solidFill>
          <a:uFillTx/>
          <a:latin typeface="Arial"/>
          <a:ea typeface="Arial"/>
          <a:cs typeface="Arial"/>
          <a:sym typeface="Arial"/>
        </a:defRPr>
      </a:lvl4pPr>
      <a:lvl5pPr marL="0" marR="0" indent="0" algn="l" defTabSz="457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1" i="0" u="none" strike="noStrike" cap="none" spc="0" baseline="0">
          <a:ln>
            <a:noFill/>
          </a:ln>
          <a:solidFill>
            <a:srgbClr val="7889FB"/>
          </a:solidFill>
          <a:uFillTx/>
          <a:latin typeface="Arial"/>
          <a:ea typeface="Arial"/>
          <a:cs typeface="Arial"/>
          <a:sym typeface="Arial"/>
        </a:defRPr>
      </a:lvl5pPr>
      <a:lvl6pPr marL="0" marR="0" indent="457200" algn="l" defTabSz="457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1" i="0" u="none" strike="noStrike" cap="none" spc="0" baseline="0">
          <a:ln>
            <a:noFill/>
          </a:ln>
          <a:solidFill>
            <a:srgbClr val="7889FB"/>
          </a:solidFill>
          <a:uFillTx/>
          <a:latin typeface="Arial"/>
          <a:ea typeface="Arial"/>
          <a:cs typeface="Arial"/>
          <a:sym typeface="Arial"/>
        </a:defRPr>
      </a:lvl6pPr>
      <a:lvl7pPr marL="0" marR="0" indent="914400" algn="l" defTabSz="457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1" i="0" u="none" strike="noStrike" cap="none" spc="0" baseline="0">
          <a:ln>
            <a:noFill/>
          </a:ln>
          <a:solidFill>
            <a:srgbClr val="7889FB"/>
          </a:solidFill>
          <a:uFillTx/>
          <a:latin typeface="Arial"/>
          <a:ea typeface="Arial"/>
          <a:cs typeface="Arial"/>
          <a:sym typeface="Arial"/>
        </a:defRPr>
      </a:lvl7pPr>
      <a:lvl8pPr marL="0" marR="0" indent="1371600" algn="l" defTabSz="457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1" i="0" u="none" strike="noStrike" cap="none" spc="0" baseline="0">
          <a:ln>
            <a:noFill/>
          </a:ln>
          <a:solidFill>
            <a:srgbClr val="7889FB"/>
          </a:solidFill>
          <a:uFillTx/>
          <a:latin typeface="Arial"/>
          <a:ea typeface="Arial"/>
          <a:cs typeface="Arial"/>
          <a:sym typeface="Arial"/>
        </a:defRPr>
      </a:lvl8pPr>
      <a:lvl9pPr marL="0" marR="0" indent="1828800" algn="l" defTabSz="457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1" i="0" u="none" strike="noStrike" cap="none" spc="0" baseline="0">
          <a:ln>
            <a:noFill/>
          </a:ln>
          <a:solidFill>
            <a:srgbClr val="7889FB"/>
          </a:solidFill>
          <a:uFillTx/>
          <a:latin typeface="Arial"/>
          <a:ea typeface="Arial"/>
          <a:cs typeface="Arial"/>
          <a:sym typeface="Arial"/>
        </a:defRPr>
      </a:lvl9pPr>
    </p:titleStyle>
    <p:bodyStyle>
      <a:lvl1pPr marL="342900" marR="0" indent="-34290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1pPr>
      <a:lvl2pPr marL="342900" marR="0" indent="11430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2pPr>
      <a:lvl3pPr marL="342900" marR="0" indent="57150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3pPr>
      <a:lvl4pPr marL="342900" marR="0" indent="102870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4pPr>
      <a:lvl5pPr marL="342900" marR="0" indent="148590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5pPr>
      <a:lvl6pPr marL="342900" marR="0" indent="194310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6pPr>
      <a:lvl7pPr marL="342900" marR="0" indent="240030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7pPr>
      <a:lvl8pPr marL="342900" marR="0" indent="285750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8pPr>
      <a:lvl9pPr marL="342900" marR="0" indent="331470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9pPr>
    </p:bodyStyle>
    <p:otherStyle>
      <a:lvl1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457200" algn="l"/>
          <a:tab pos="914400" algn="l"/>
          <a:tab pos="1371600" algn="l"/>
          <a:tab pos="1828800" algn="l"/>
          <a:tab pos="2286000" algn="l"/>
          <a:tab pos="2743200" algn="l"/>
          <a:tab pos="3200400" algn="l"/>
          <a:tab pos="3657600" algn="l"/>
          <a:tab pos="4114800" algn="l"/>
          <a:tab pos="4572000" algn="l"/>
          <a:tab pos="5029200" algn="l"/>
          <a:tab pos="5486400" algn="l"/>
          <a:tab pos="5943600" algn="l"/>
          <a:tab pos="6400800" algn="l"/>
          <a:tab pos="6858000" algn="l"/>
          <a:tab pos="7315200" algn="l"/>
          <a:tab pos="7772400" algn="l"/>
          <a:tab pos="8229600" algn="l"/>
          <a:tab pos="8686800" algn="l"/>
          <a:tab pos="9144000" algn="l"/>
        </a:tabLst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457200" algn="l"/>
          <a:tab pos="914400" algn="l"/>
          <a:tab pos="1371600" algn="l"/>
          <a:tab pos="1828800" algn="l"/>
          <a:tab pos="2286000" algn="l"/>
          <a:tab pos="2743200" algn="l"/>
          <a:tab pos="3200400" algn="l"/>
          <a:tab pos="3657600" algn="l"/>
          <a:tab pos="4114800" algn="l"/>
          <a:tab pos="4572000" algn="l"/>
          <a:tab pos="5029200" algn="l"/>
          <a:tab pos="5486400" algn="l"/>
          <a:tab pos="5943600" algn="l"/>
          <a:tab pos="6400800" algn="l"/>
          <a:tab pos="6858000" algn="l"/>
          <a:tab pos="7315200" algn="l"/>
          <a:tab pos="7772400" algn="l"/>
          <a:tab pos="8229600" algn="l"/>
          <a:tab pos="8686800" algn="l"/>
          <a:tab pos="9144000" algn="l"/>
        </a:tabLst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457200" algn="l"/>
          <a:tab pos="914400" algn="l"/>
          <a:tab pos="1371600" algn="l"/>
          <a:tab pos="1828800" algn="l"/>
          <a:tab pos="2286000" algn="l"/>
          <a:tab pos="2743200" algn="l"/>
          <a:tab pos="3200400" algn="l"/>
          <a:tab pos="3657600" algn="l"/>
          <a:tab pos="4114800" algn="l"/>
          <a:tab pos="4572000" algn="l"/>
          <a:tab pos="5029200" algn="l"/>
          <a:tab pos="5486400" algn="l"/>
          <a:tab pos="5943600" algn="l"/>
          <a:tab pos="6400800" algn="l"/>
          <a:tab pos="6858000" algn="l"/>
          <a:tab pos="7315200" algn="l"/>
          <a:tab pos="7772400" algn="l"/>
          <a:tab pos="8229600" algn="l"/>
          <a:tab pos="8686800" algn="l"/>
          <a:tab pos="9144000" algn="l"/>
        </a:tabLst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457200" algn="l"/>
          <a:tab pos="914400" algn="l"/>
          <a:tab pos="1371600" algn="l"/>
          <a:tab pos="1828800" algn="l"/>
          <a:tab pos="2286000" algn="l"/>
          <a:tab pos="2743200" algn="l"/>
          <a:tab pos="3200400" algn="l"/>
          <a:tab pos="3657600" algn="l"/>
          <a:tab pos="4114800" algn="l"/>
          <a:tab pos="4572000" algn="l"/>
          <a:tab pos="5029200" algn="l"/>
          <a:tab pos="5486400" algn="l"/>
          <a:tab pos="5943600" algn="l"/>
          <a:tab pos="6400800" algn="l"/>
          <a:tab pos="6858000" algn="l"/>
          <a:tab pos="7315200" algn="l"/>
          <a:tab pos="7772400" algn="l"/>
          <a:tab pos="8229600" algn="l"/>
          <a:tab pos="8686800" algn="l"/>
          <a:tab pos="9144000" algn="l"/>
        </a:tabLst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457200" algn="l"/>
          <a:tab pos="914400" algn="l"/>
          <a:tab pos="1371600" algn="l"/>
          <a:tab pos="1828800" algn="l"/>
          <a:tab pos="2286000" algn="l"/>
          <a:tab pos="2743200" algn="l"/>
          <a:tab pos="3200400" algn="l"/>
          <a:tab pos="3657600" algn="l"/>
          <a:tab pos="4114800" algn="l"/>
          <a:tab pos="4572000" algn="l"/>
          <a:tab pos="5029200" algn="l"/>
          <a:tab pos="5486400" algn="l"/>
          <a:tab pos="5943600" algn="l"/>
          <a:tab pos="6400800" algn="l"/>
          <a:tab pos="6858000" algn="l"/>
          <a:tab pos="7315200" algn="l"/>
          <a:tab pos="7772400" algn="l"/>
          <a:tab pos="8229600" algn="l"/>
          <a:tab pos="8686800" algn="l"/>
          <a:tab pos="9144000" algn="l"/>
        </a:tabLst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457200" algn="l"/>
          <a:tab pos="914400" algn="l"/>
          <a:tab pos="1371600" algn="l"/>
          <a:tab pos="1828800" algn="l"/>
          <a:tab pos="2286000" algn="l"/>
          <a:tab pos="2743200" algn="l"/>
          <a:tab pos="3200400" algn="l"/>
          <a:tab pos="3657600" algn="l"/>
          <a:tab pos="4114800" algn="l"/>
          <a:tab pos="4572000" algn="l"/>
          <a:tab pos="5029200" algn="l"/>
          <a:tab pos="5486400" algn="l"/>
          <a:tab pos="5943600" algn="l"/>
          <a:tab pos="6400800" algn="l"/>
          <a:tab pos="6858000" algn="l"/>
          <a:tab pos="7315200" algn="l"/>
          <a:tab pos="7772400" algn="l"/>
          <a:tab pos="8229600" algn="l"/>
          <a:tab pos="8686800" algn="l"/>
          <a:tab pos="9144000" algn="l"/>
        </a:tabLst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457200" algn="l"/>
          <a:tab pos="914400" algn="l"/>
          <a:tab pos="1371600" algn="l"/>
          <a:tab pos="1828800" algn="l"/>
          <a:tab pos="2286000" algn="l"/>
          <a:tab pos="2743200" algn="l"/>
          <a:tab pos="3200400" algn="l"/>
          <a:tab pos="3657600" algn="l"/>
          <a:tab pos="4114800" algn="l"/>
          <a:tab pos="4572000" algn="l"/>
          <a:tab pos="5029200" algn="l"/>
          <a:tab pos="5486400" algn="l"/>
          <a:tab pos="5943600" algn="l"/>
          <a:tab pos="6400800" algn="l"/>
          <a:tab pos="6858000" algn="l"/>
          <a:tab pos="7315200" algn="l"/>
          <a:tab pos="7772400" algn="l"/>
          <a:tab pos="8229600" algn="l"/>
          <a:tab pos="8686800" algn="l"/>
          <a:tab pos="9144000" algn="l"/>
        </a:tabLst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457200" algn="l"/>
          <a:tab pos="914400" algn="l"/>
          <a:tab pos="1371600" algn="l"/>
          <a:tab pos="1828800" algn="l"/>
          <a:tab pos="2286000" algn="l"/>
          <a:tab pos="2743200" algn="l"/>
          <a:tab pos="3200400" algn="l"/>
          <a:tab pos="3657600" algn="l"/>
          <a:tab pos="4114800" algn="l"/>
          <a:tab pos="4572000" algn="l"/>
          <a:tab pos="5029200" algn="l"/>
          <a:tab pos="5486400" algn="l"/>
          <a:tab pos="5943600" algn="l"/>
          <a:tab pos="6400800" algn="l"/>
          <a:tab pos="6858000" algn="l"/>
          <a:tab pos="7315200" algn="l"/>
          <a:tab pos="7772400" algn="l"/>
          <a:tab pos="8229600" algn="l"/>
          <a:tab pos="8686800" algn="l"/>
          <a:tab pos="9144000" algn="l"/>
        </a:tabLst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457200" algn="l"/>
          <a:tab pos="914400" algn="l"/>
          <a:tab pos="1371600" algn="l"/>
          <a:tab pos="1828800" algn="l"/>
          <a:tab pos="2286000" algn="l"/>
          <a:tab pos="2743200" algn="l"/>
          <a:tab pos="3200400" algn="l"/>
          <a:tab pos="3657600" algn="l"/>
          <a:tab pos="4114800" algn="l"/>
          <a:tab pos="4572000" algn="l"/>
          <a:tab pos="5029200" algn="l"/>
          <a:tab pos="5486400" algn="l"/>
          <a:tab pos="5943600" algn="l"/>
          <a:tab pos="6400800" algn="l"/>
          <a:tab pos="6858000" algn="l"/>
          <a:tab pos="7315200" algn="l"/>
          <a:tab pos="7772400" algn="l"/>
          <a:tab pos="8229600" algn="l"/>
          <a:tab pos="8686800" algn="l"/>
          <a:tab pos="9144000" algn="l"/>
        </a:tabLst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www.youtube.com/watch?v=rbrWMexR7RE&amp;feature=youtu.be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openconnecto.me/graph-services/download/" TargetMode="Externa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youtu.be/3qCMLl4OrVc" TargetMode="External"/><Relationship Id="rId5" Type="http://schemas.openxmlformats.org/officeDocument/2006/relationships/image" Target="../media/image14.png"/><Relationship Id="rId4" Type="http://schemas.openxmlformats.org/officeDocument/2006/relationships/hyperlink" Target="https://youtu.be/gVLmepCbY2A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3qCMLl4OrVc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/>
          <p:nvPr/>
        </p:nvSpPr>
        <p:spPr>
          <a:xfrm>
            <a:off x="328215" y="792724"/>
            <a:ext cx="8729664" cy="14795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6799" tIns="46799" rIns="46799" bIns="46799" anchor="b">
            <a:spAutoFit/>
          </a:bodyPr>
          <a:lstStyle/>
          <a:p>
            <a:pPr>
              <a:lnSpc>
                <a:spcPct val="90000"/>
              </a:lnSpc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1C1C1C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 sz="25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E6895 Advanced Big Data Analytics </a:t>
            </a:r>
            <a:r>
              <a:rPr lang="en-US" sz="2500" b="1" dirty="0">
                <a:latin typeface="Arial"/>
                <a:ea typeface="Arial"/>
                <a:cs typeface="Arial"/>
                <a:sym typeface="Arial"/>
              </a:rPr>
              <a:t>Task Milestone 2</a:t>
            </a:r>
            <a:r>
              <a:rPr sz="25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</a:p>
          <a:p>
            <a:pPr>
              <a:lnSpc>
                <a:spcPct val="90000"/>
              </a:lnSpc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1C1C1C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2500" b="1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ct val="90000"/>
              </a:lnSpc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1C1C1C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 sz="25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	</a:t>
            </a:r>
            <a:r>
              <a:rPr lang="en-US" sz="2500" b="1" i="1" dirty="0">
                <a:solidFill>
                  <a:srgbClr val="0257FD"/>
                </a:solidFill>
                <a:latin typeface="Arial"/>
                <a:ea typeface="Arial"/>
                <a:cs typeface="Arial"/>
                <a:sym typeface="Arial"/>
              </a:rPr>
              <a:t>Visual Exploration of Large Graph in Immersive Environment</a:t>
            </a:r>
            <a:endParaRPr sz="2500" b="1" i="1" dirty="0">
              <a:solidFill>
                <a:srgbClr val="0257F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2" name="Shape 502"/>
          <p:cNvSpPr/>
          <p:nvPr/>
        </p:nvSpPr>
        <p:spPr>
          <a:xfrm>
            <a:off x="373062" y="3303826"/>
            <a:ext cx="8639970" cy="3299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6798" tIns="46798" rIns="46798" bIns="46798" anchor="b">
            <a:spAutoFit/>
          </a:bodyPr>
          <a:lstStyle/>
          <a:p>
            <a:pPr>
              <a:lnSpc>
                <a:spcPct val="90000"/>
              </a:lnSpc>
              <a:spcBef>
                <a:spcPts val="1200"/>
              </a:spcBef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rPr lang="en-US" sz="1700" b="1" dirty="0">
                <a:latin typeface="Calibri"/>
                <a:ea typeface="Calibri"/>
                <a:cs typeface="Calibri"/>
                <a:sym typeface="Calibri"/>
              </a:rPr>
              <a:t>Sam Guleff [SG2665]</a:t>
            </a:r>
            <a:endParaRPr sz="17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569918" y="6212910"/>
            <a:ext cx="1706555" cy="3385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rPr>
              <a:t>February 2nd, 2017</a:t>
            </a:r>
          </a:p>
        </p:txBody>
      </p:sp>
      <p:pic>
        <p:nvPicPr>
          <p:cNvPr id="5" name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6225" y="3908425"/>
            <a:ext cx="8589965" cy="223679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Milestone II – Demo</a:t>
            </a:r>
          </a:p>
        </p:txBody>
      </p:sp>
      <p:pic>
        <p:nvPicPr>
          <p:cNvPr id="6" name="Picture 5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062" y="1133475"/>
            <a:ext cx="8143875" cy="459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178960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11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Milestone II – </a:t>
            </a:r>
            <a:r>
              <a:rPr lang="en-US" dirty="0" err="1"/>
              <a:t>Misc</a:t>
            </a:r>
            <a:r>
              <a:rPr lang="en-US" dirty="0"/>
              <a:t> </a:t>
            </a:r>
            <a:r>
              <a:rPr lang="en-US" dirty="0" err="1"/>
              <a:t>Hololens</a:t>
            </a:r>
            <a:r>
              <a:rPr lang="en-US" dirty="0"/>
              <a:t> Room Mapping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105" y="1435261"/>
            <a:ext cx="7575413" cy="4152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46483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12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Milestone II – Misc. </a:t>
            </a:r>
            <a:r>
              <a:rPr lang="en-US" dirty="0" err="1"/>
              <a:t>Hololens</a:t>
            </a:r>
            <a:r>
              <a:rPr lang="en-US" dirty="0"/>
              <a:t> Room Mapping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374" y="1639885"/>
            <a:ext cx="8148577" cy="3443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618869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Milestone II – Misc. </a:t>
            </a:r>
            <a:r>
              <a:rPr lang="en-US" dirty="0" err="1"/>
              <a:t>Hololens</a:t>
            </a:r>
            <a:r>
              <a:rPr lang="en-US" dirty="0"/>
              <a:t> Room Mapping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530" y="1704176"/>
            <a:ext cx="8143926" cy="3353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494701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Shape 50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>
            <a:normAutofit lnSpcReduction="10000"/>
          </a:bodyPr>
          <a:lstStyle>
            <a:lvl1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lvl1pPr>
          </a:lstStyle>
          <a:p>
            <a:pPr>
              <a:defRPr sz="1800"/>
            </a:pPr>
            <a:fld id="{86CB4B4D-7CA3-9044-876B-883B54F8677D}" type="slidenum">
              <a:rPr sz="1600"/>
              <a:t>14</a:t>
            </a:fld>
            <a:endParaRPr sz="16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Lessons Learned &amp; Next Steps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10138" y="1028235"/>
            <a:ext cx="8062361" cy="338552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rPr>
              <a:t>Lessons Learned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10138" y="3308547"/>
            <a:ext cx="8062361" cy="338552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rPr>
              <a:t>Next Steps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26474" y="1366787"/>
            <a:ext cx="6441826" cy="156965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1" dirty="0"/>
              <a:t>Use only Core .NET &amp; Unity Libraries</a:t>
            </a:r>
            <a:r>
              <a:rPr lang="en-US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Embedded Resource, File Transfer, Database(s) [Retrieving Graph]</a:t>
            </a:r>
          </a:p>
          <a:p>
            <a:pPr marL="285750" marR="0" indent="-28575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dirty="0"/>
              <a:t>Using Database Libraries Failed – NPGSQL, SQLite [storing debug logs]</a:t>
            </a:r>
          </a:p>
          <a:p>
            <a:pPr marL="285750" marR="0" indent="-28575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dirty="0"/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1" dirty="0"/>
              <a:t>For Unity Objects Do not call default constructors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this.gameObject.AddComponent</a:t>
            </a:r>
            <a:r>
              <a:rPr lang="en-US" dirty="0"/>
              <a:t>&lt;Graph&gt;() vs new Graph()</a:t>
            </a:r>
          </a:p>
        </p:txBody>
      </p:sp>
      <p:pic>
        <p:nvPicPr>
          <p:cNvPr id="3074" name="Picture 2" descr="Image result for clock icon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562" y="1498251"/>
            <a:ext cx="485561" cy="485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Image result for clock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82562" y="2310495"/>
            <a:ext cx="485561" cy="485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826474" y="3741526"/>
            <a:ext cx="8014371" cy="255454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r>
              <a:rPr lang="en-US" b="1" dirty="0"/>
              <a:t>Clean and tune current code</a:t>
            </a:r>
            <a:r>
              <a:rPr lang="en-US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Optimize graph layouts for room size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Review force directed graph algorithm</a:t>
            </a: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1" dirty="0"/>
              <a:t>Graph interactions</a:t>
            </a:r>
            <a:r>
              <a:rPr lang="en-US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Voice commands to interact with the graph (e.g. find highly connected components visually)</a:t>
            </a:r>
          </a:p>
          <a:p>
            <a:pPr marL="285750" marR="0" indent="-28575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dirty="0"/>
              <a:t>Touch or Gesture to interact with the graph (e.g. touch a node to bring it into focus)</a:t>
            </a:r>
          </a:p>
          <a:p>
            <a:r>
              <a:rPr lang="en-US" b="1" dirty="0"/>
              <a:t>Provide Visual of graph properties: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Visualize node or edge properties</a:t>
            </a: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1" dirty="0"/>
              <a:t>Connect to Graph DBs: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SystemG</a:t>
            </a:r>
            <a:r>
              <a:rPr lang="en-US" dirty="0"/>
              <a:t> and Neo4j</a:t>
            </a:r>
          </a:p>
        </p:txBody>
      </p:sp>
      <p:pic>
        <p:nvPicPr>
          <p:cNvPr id="3076" name="Picture 4" descr="Trophy icon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27" t="5743" r="16533" b="6855"/>
          <a:stretch/>
        </p:blipFill>
        <p:spPr bwMode="auto">
          <a:xfrm>
            <a:off x="239210" y="5234905"/>
            <a:ext cx="441740" cy="440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Trophy icon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27" t="5743" r="16533" b="6855"/>
          <a:stretch/>
        </p:blipFill>
        <p:spPr bwMode="auto">
          <a:xfrm>
            <a:off x="257898" y="5742418"/>
            <a:ext cx="441740" cy="440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7740217"/>
      </p:ext>
    </p:extLst>
  </p:cSld>
  <p:clrMapOvr>
    <a:masterClrMapping/>
  </p:clrMapOvr>
  <p:transition spd="slow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15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pic>
        <p:nvPicPr>
          <p:cNvPr id="3074" name="Picture 2" descr="Image result for questions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9840" y="2206620"/>
            <a:ext cx="3743585" cy="2593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4251751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Shape 50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>
            <a:normAutofit lnSpcReduction="10000"/>
          </a:bodyPr>
          <a:lstStyle>
            <a:lvl1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lvl1pPr>
          </a:lstStyle>
          <a:p>
            <a:pPr>
              <a:defRPr sz="1800"/>
            </a:pPr>
            <a:fld id="{86CB4B4D-7CA3-9044-876B-883B54F8677D}" type="slidenum">
              <a:rPr sz="1600"/>
              <a:t>2</a:t>
            </a:fld>
            <a:endParaRPr sz="16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Milestone Goals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829" y="2440690"/>
            <a:ext cx="8561389" cy="246900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36562" y="1097750"/>
            <a:ext cx="5165836" cy="107721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rPr>
              <a:t>Milestone I – Researc</a:t>
            </a:r>
            <a:r>
              <a:rPr lang="en-US" dirty="0"/>
              <a:t>h, </a:t>
            </a:r>
            <a:r>
              <a:rPr kumimoji="0" lang="en-US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rPr>
              <a:t>Setup &amp; Design</a:t>
            </a: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Milestone II – Build Fundamentals and Demo</a:t>
            </a: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rPr>
              <a:t>Milestone</a:t>
            </a:r>
            <a:r>
              <a:rPr kumimoji="0" lang="en-US" sz="16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rPr>
              <a:t> III – Advance &amp; Extend Capabilities</a:t>
            </a: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rPr>
              <a:t>Aspirational – External</a:t>
            </a:r>
            <a:r>
              <a:rPr kumimoji="0" lang="en-US" sz="16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rPr>
              <a:t> Connections &amp; Advanced Interactions</a:t>
            </a: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026" name="Picture 2" descr="Image result for green check mark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68" y="2842602"/>
            <a:ext cx="172061" cy="172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Image result for green check mark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05" y="2995002"/>
            <a:ext cx="172061" cy="172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Image result for green check mark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05" y="3147096"/>
            <a:ext cx="172061" cy="172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Image result for green check mark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42" y="3279223"/>
            <a:ext cx="172061" cy="172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Image result for green check mark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41" y="3583411"/>
            <a:ext cx="172061" cy="172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Image result for green check mark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40" y="3725977"/>
            <a:ext cx="172061" cy="172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Image result for green check mark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05" y="3876148"/>
            <a:ext cx="172061" cy="172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Image result for green check mark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05" y="4018714"/>
            <a:ext cx="172061" cy="172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Image result for green check mark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42" y="4292143"/>
            <a:ext cx="172061" cy="172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Milestone II – Current Library Architecture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472" y="1025113"/>
            <a:ext cx="7032364" cy="291027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09" b="5180"/>
          <a:stretch/>
        </p:blipFill>
        <p:spPr>
          <a:xfrm>
            <a:off x="456478" y="4027990"/>
            <a:ext cx="8287473" cy="2607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151436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Milestone II – Current Library Architecture (Dependencies)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55713"/>
            <a:ext cx="9144000" cy="4976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00930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5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Milestone II – Graph Workflow</a:t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68394" r="14250"/>
          <a:stretch/>
        </p:blipFill>
        <p:spPr>
          <a:xfrm>
            <a:off x="239712" y="907400"/>
            <a:ext cx="6018213" cy="894424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712" y="1865536"/>
            <a:ext cx="5755250" cy="4558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104090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6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Milestone II – Graph Workflow</a:t>
            </a:r>
            <a:br>
              <a:rPr lang="en-US" dirty="0"/>
            </a:b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621" y="885698"/>
            <a:ext cx="5989638" cy="103241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562" y="1918112"/>
            <a:ext cx="7305675" cy="84130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862" y="3076575"/>
            <a:ext cx="7442963" cy="280835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317254" y="6133646"/>
            <a:ext cx="430598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5"/>
              </a:rPr>
              <a:t>http://openconnecto.me/graph-services/download/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738951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7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Milestone II – Graph Workflow</a:t>
            </a:r>
            <a:br>
              <a:rPr lang="en-US" dirty="0"/>
            </a:b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621" y="885698"/>
            <a:ext cx="5989638" cy="103241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016" y="885698"/>
            <a:ext cx="5989638" cy="1018814"/>
          </a:xfrm>
          <a:prstGeom prst="rect">
            <a:avLst/>
          </a:prstGeom>
        </p:spPr>
      </p:pic>
      <p:pic>
        <p:nvPicPr>
          <p:cNvPr id="7" name="Picture 6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562" y="1990724"/>
            <a:ext cx="3742323" cy="2828925"/>
          </a:xfrm>
          <a:prstGeom prst="rect">
            <a:avLst/>
          </a:prstGeom>
        </p:spPr>
      </p:pic>
      <p:pic>
        <p:nvPicPr>
          <p:cNvPr id="4" name="Picture 3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75764" y="1990723"/>
            <a:ext cx="3717728" cy="282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269405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8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Milestone II – Graph Workflow</a:t>
            </a:r>
            <a:br>
              <a:rPr lang="en-US" dirty="0"/>
            </a:b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562" y="924719"/>
            <a:ext cx="6006845" cy="1018945"/>
          </a:xfrm>
          <a:prstGeom prst="rect">
            <a:avLst/>
          </a:prstGeom>
        </p:spPr>
      </p:pic>
      <p:pic>
        <p:nvPicPr>
          <p:cNvPr id="5" name="Picture 4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562" y="2114974"/>
            <a:ext cx="3717728" cy="28259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9878" y="2114974"/>
            <a:ext cx="3844796" cy="282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986926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Milestone II – Graph Workflow</a:t>
            </a:r>
            <a:br>
              <a:rPr lang="en-US" dirty="0"/>
            </a:br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562" y="924719"/>
            <a:ext cx="6006846" cy="92033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052908" y="5546847"/>
            <a:ext cx="5002896" cy="110799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6600" b="1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rPr>
              <a:t>Milestone III</a:t>
            </a:r>
            <a:endParaRPr kumimoji="0" lang="en-US" sz="66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098" name="Picture 2" descr="Image result for hololen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7401" y="1960804"/>
            <a:ext cx="5511477" cy="3679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5838052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CC99"/>
      </a:accent1>
      <a:accent2>
        <a:srgbClr val="3333CC"/>
      </a:accent2>
      <a:accent3>
        <a:srgbClr val="8F8F8F"/>
      </a:accent3>
      <a:accent4>
        <a:srgbClr val="707070"/>
      </a:accent4>
      <a:accent5>
        <a:srgbClr val="AAE0C9"/>
      </a:accent5>
      <a:accent6>
        <a:srgbClr val="2E2EB9"/>
      </a:accent6>
      <a:hlink>
        <a:srgbClr val="0000FF"/>
      </a:hlink>
      <a:folHlink>
        <a:srgbClr val="FF00FF"/>
      </a:folHlink>
    </a:clrScheme>
    <a:fontScheme name="Default">
      <a:majorFont>
        <a:latin typeface="Helvetica"/>
        <a:ea typeface="Helvetica"/>
        <a:cs typeface="Helvetica"/>
      </a:majorFont>
      <a:minorFont>
        <a:latin typeface="Avenir Roman"/>
        <a:ea typeface="Avenir Roman"/>
        <a:cs typeface="Avenir Roman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>
            <a:lumOff val="44000"/>
          </a:schemeClr>
        </a:solidFill>
        <a:ln w="25400" cap="flat">
          <a:solidFill>
            <a:schemeClr val="accent1"/>
          </a:solidFill>
          <a:prstDash val="solid"/>
          <a:bevel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Times New Roman"/>
            <a:ea typeface="Times New Roman"/>
            <a:cs typeface="Times New Roman"/>
            <a:sym typeface="Times New Roman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bevel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Times New Roman"/>
            <a:ea typeface="Times New Roman"/>
            <a:cs typeface="Times New Roman"/>
            <a:sym typeface="Times New Roman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CC99"/>
      </a:accent1>
      <a:accent2>
        <a:srgbClr val="3333CC"/>
      </a:accent2>
      <a:accent3>
        <a:srgbClr val="8F8F8F"/>
      </a:accent3>
      <a:accent4>
        <a:srgbClr val="707070"/>
      </a:accent4>
      <a:accent5>
        <a:srgbClr val="AAE0C9"/>
      </a:accent5>
      <a:accent6>
        <a:srgbClr val="2E2EB9"/>
      </a:accent6>
      <a:hlink>
        <a:srgbClr val="0000FF"/>
      </a:hlink>
      <a:folHlink>
        <a:srgbClr val="FF00FF"/>
      </a:folHlink>
    </a:clrScheme>
    <a:fontScheme name="Default">
      <a:majorFont>
        <a:latin typeface="Helvetica"/>
        <a:ea typeface="Helvetica"/>
        <a:cs typeface="Helvetica"/>
      </a:majorFont>
      <a:minorFont>
        <a:latin typeface="Avenir Roman"/>
        <a:ea typeface="Avenir Roman"/>
        <a:cs typeface="Avenir Roman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>
            <a:lumOff val="44000"/>
          </a:schemeClr>
        </a:solidFill>
        <a:ln w="25400" cap="flat">
          <a:solidFill>
            <a:schemeClr val="accent1"/>
          </a:solidFill>
          <a:prstDash val="solid"/>
          <a:bevel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Times New Roman"/>
            <a:ea typeface="Times New Roman"/>
            <a:cs typeface="Times New Roman"/>
            <a:sym typeface="Times New Roman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bevel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Times New Roman"/>
            <a:ea typeface="Times New Roman"/>
            <a:cs typeface="Times New Roman"/>
            <a:sym typeface="Times New Roman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992</TotalTime>
  <Words>287</Words>
  <Application>Microsoft Office PowerPoint</Application>
  <PresentationFormat>On-screen Show (4:3)</PresentationFormat>
  <Paragraphs>57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Avenir Roman</vt:lpstr>
      <vt:lpstr>Calibri</vt:lpstr>
      <vt:lpstr>Helvetica</vt:lpstr>
      <vt:lpstr>Times New Roman</vt:lpstr>
      <vt:lpstr>Default</vt:lpstr>
      <vt:lpstr>PowerPoint Presentation</vt:lpstr>
      <vt:lpstr>Milestone Goals</vt:lpstr>
      <vt:lpstr>Milestone II – Current Library Architecture</vt:lpstr>
      <vt:lpstr>Milestone II – Current Library Architecture (Dependencies)</vt:lpstr>
      <vt:lpstr>Milestone II – Graph Workflow </vt:lpstr>
      <vt:lpstr>Milestone II – Graph Workflow </vt:lpstr>
      <vt:lpstr>Milestone II – Graph Workflow </vt:lpstr>
      <vt:lpstr>Milestone II – Graph Workflow </vt:lpstr>
      <vt:lpstr>Milestone II – Graph Workflow </vt:lpstr>
      <vt:lpstr>Milestone II – Demo</vt:lpstr>
      <vt:lpstr>Milestone II – Misc Hololens Room Mapping</vt:lpstr>
      <vt:lpstr>Milestone II – Misc. Hololens Room Mapping</vt:lpstr>
      <vt:lpstr>Milestone II – Misc. Hololens Room Mapping</vt:lpstr>
      <vt:lpstr>Lessons Learned &amp; Next Steps</vt:lpstr>
      <vt:lpstr>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SGULEFF</dc:creator>
  <cp:lastModifiedBy>SGULEFF</cp:lastModifiedBy>
  <cp:revision>208</cp:revision>
  <cp:lastPrinted>2017-01-19T23:05:05Z</cp:lastPrinted>
  <dcterms:modified xsi:type="dcterms:W3CDTF">2017-03-30T03:40:45Z</dcterms:modified>
</cp:coreProperties>
</file>